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10"/>
  </p:notes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1CAC"/>
    <a:srgbClr val="FFCC29"/>
    <a:srgbClr val="F20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3-24T10:33:26.9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3610">
    <iact:property name="dataType"/>
    <iact:actionData xml:id="d0">
      <inkml:trace xmlns:inkml="http://www.w3.org/2003/InkML" xml:id="stk0" contextRef="#ctx0" brushRef="#br0">17772 9395 0,'-24'0'297,"0"0"-282,1 0-9,-24 0 9,-1 0-5,-22 0 0,46 0-3,0 0 1,1 0 3,23 24-2,-24-24-3,1 23 2,23 1 12,-24-24-14,0 0 2,1 0 8,-1 23-7,1-23 5,-1 24-13,0-24 14,1 0-12,-1 24 24,1-24-10,-25 0-3,48 23-4,-23 1 0,-1-1 19,24 1-8,0 0 18,0-1-23,24-23 9,-24 24-25,23-24 10,1 0-2,0 0 15,-1 0-14,1 0 9,-1 0-8,1 0 2,0 0 6,-1 0-8,1 0 9,-1 0-7,1 0-10,0 0 21,-1 0-13,24 0-3,-23 0 8,23 0 0,-23 0-12,-1 0 14,1 0-8,0 0 15,-1 0 6,1 0-19,-24-24 14,23 1 6,1 23-30,-24-24 65,0 0-33,0 1 0,0-1-17,0 1 57,0-1-48,0 0-9,0 48 112,0 0-115,0 23 20,0-24-15,-24 25-2,24-25-10,0 1-4,-23 23 5,23 0 5,0 0-4,0 1 2,-24-25 1,24 25-1,-23 46-2,23-47 3,-24 0-4,24-23-1,0 47 5,-24-24 2,1 71 1,23-47-5,-24-48-3,24 25 7,0-25-3,0 24 1,0-23-3,0 0 8,0 23-6,-23-47-3,23 47-1,-24-47 4,24 24-2,0-1 1,0 1 0,-24 0 11,24-1-17,-23-23 18,-1 24-9,1-24 15,-1 0 12,24-24-22,-24 24-8,1-23 0,-1-1 4,24 0-4,0 1-7,-23 23 22,23-24-22,-24 1 12,24-1 4,0 0-1,-24 1-7,24-1-2,-23 0-1,-1 1 14,24-1-8,0 1 13,0-1-12,0 0-3,0 1-3,0-1 6,0 1-3,0-25 3,0 25-3,0-24-1,24 47 10,-24-24-18,23 0 8,-23 1-2,24 23 13,0-24-8,-1 24-7,48-23 3,-47-1 5,23 24 0,47-47-4,-70 47-3,47-24-3,-24 1 6,-24-1-3,25 0 1,-1 1 0,-24 23 0,25 0 3,22 0-5,-46 0 2,23-24 2,0 24-4,-23 0 2,23 0 5,-23 0-5,-1 0-2,25 0 1,-48-23 10,23-1-7,24 24-4,-23 0 14,23 0-16,-47-24 7,24 24-4,-1 0-1,1-23 4,141-95 118,-165 23-11,0 72-115,-141-1 94,70 24-36,71 24 11,-47 46-67,47-46 25,0 0-12,0-1-10,0 1 43,0-1-48,23-23 12,-23 24-3,0 0 4,24-1-3,-1-23-5,1 24 2,-24 0 0,260 94 85,-166-118-45,-70 0 0,46 0-46,48-24 40,-47-94 14,24-165-7,23-95 5,-118 307-8,23-141-44,-23 164 40,0 25 0,0 70 15,0 47-2,71 331 9,-47-354-4,23 165-57,-24-236 42,1 47-41,-24-23 59,71 0-60,-48-48 70,-23-94-3,24 71-1,-24 0 54,0 23-58,24 24 4,-1 118 5,-23-94-7,71 46-63,-47-70 62,46 71-64,1-47 66</inkml:trace>
    </iact:actionData>
  </iact:action>
  <iact:action type="add" startTime="79409">
    <iact:property name="dataType"/>
    <iact:actionData xml:id="d1">
      <inkml:trace xmlns:inkml="http://www.w3.org/2003/InkML" xml:id="stk1" contextRef="#ctx0" brushRef="#br0">20250 9631 0,'0'0'6,"-24"0"218,-94 0-114,47 47-41,48-23-68,23-1 61,0 1-2,0 0-56,23 46 64,72-22 4,-1-48-4,-70-24-4,23 0-16,-47-23-5,0 0 13,0 0 15,0 23-9,0 48 108,0 47-111,47 23-1,0 24 9,24-47 1,-47-71-66,23 0 62,-47-47-8,0 0 1,0-24 11,23-24 1,25-23 1,-48 47-10,0 24-11,0 71 75,47 94-47,-47-95-76,71 143 65,23-25 4,-47-93-1,24-72 1,-47-118 12,-1-47 8,1 24-2,-24 118-17,0 71-1,0 94 1,23-118 2,25 188-67,-48-164-6,0 94 70,0-71 0</inkml:trace>
    </iact:actionData>
  </iact:action>
  <iact:action type="add" startTime="83237">
    <iact:property name="dataType"/>
    <iact:actionData xml:id="d2">
      <inkml:trace xmlns:inkml="http://www.w3.org/2003/InkML" xml:id="stk2" contextRef="#ctx0" brushRef="#br0">21548 9725 0,'0'0'6,"118"-212"66,-95 165-67,48-284 60,-71 308-2,-47-1-59,47 0 58,-118 1-58,0 70 52,0 24 9,47 212 7,47-236-4,95 614-63,-24-330 60,-47-213-9,24-47 7,-24 0-2,24-71 23,-1 0-2</inkml:trace>
    </iact:actionData>
  </iact:action>
  <iact:action type="add" startTime="85190">
    <iact:property name="dataType"/>
    <iact:actionData xml:id="d3">
      <inkml:trace xmlns:inkml="http://www.w3.org/2003/InkML" xml:id="stk3" contextRef="#ctx0" brushRef="#br0">21312 9985 0,'23'0'381,"72"0"-251,-72 0-82,1 0 14</inkml:trace>
    </iact:actionData>
  </iact:action>
  <iact:action type="add" startTime="86654">
    <iact:property name="dataType"/>
    <iact:actionData xml:id="d4">
      <inkml:trace xmlns:inkml="http://www.w3.org/2003/InkML" xml:id="stk4" contextRef="#ctx0" brushRef="#br0">21972 9206 0,'0'24'271,"0"117"-128,0-117-141,24 94 115,-24-47-48,47-48 0,-23-23 1,-24 24 0,47-24 375,213 94-327,-237-70-115,24-24 89,166 0-86,-190 0 39,95 0-43,-23-24 57,-48-23 14,0 47-4</inkml:trace>
    </iact:actionData>
  </iact:action>
  <iact:action type="add" startTime="89327">
    <iact:property name="dataType"/>
    <iact:actionData xml:id="d5">
      <inkml:trace xmlns:inkml="http://www.w3.org/2003/InkML" xml:id="stk5" contextRef="#ctx0" brushRef="#br0">21972 9466 0,'24'0'302,"70"0"-196,-70 0-104,0 0 44,23 0 20</inkml:trace>
    </iact:actionData>
  </iact:action>
  <iact:action type="add" startTime="121841">
    <iact:property name="dataType"/>
    <iact:actionData xml:id="d6">
      <inkml:trace xmlns:inkml="http://www.w3.org/2003/InkML" xml:id="stk6" contextRef="#ctx0" brushRef="#br0">19282 11567 0,'-24'-24'291,"1"-23"-288,-378-24 100,141 118-29,142 24-11,94-47 3,-70 70-63,94 1 53,24 23 15,23-118-1,425 94-66,-378-94 51,24-71 14,-94 71 0,94-118-65,-71 47 66,-23 71-11,-24-23-53,0 94 129,-48 235-65,48-188-7,-23 520-60,23-567 52,-47 330-51,47-330 48,-95 259-49,1-188 61,94-118 6,-189-1-66,-71-259 47,213 165 12,189-779-57,165 213 58,-95 425 8,-165 188-18,236-23-50,71 70 60,-70 48 5,-261-71 1,95 0-66,-71 0 60,-23-94 7,-24 70-3,-47-70-61,-24 94 37,-47 0 1,24 47 20,94-23 2,-48 70-61,48-70 64,0 164-66,95-70 52,-72-94 0,95 47-52,-47-71 46,0 0 13</inkml:trace>
    </iact:actionData>
  </iact:action>
  <iact:action type="add" startTime="125450">
    <iact:property name="dataType"/>
    <iact:actionData xml:id="d7">
      <inkml:trace xmlns:inkml="http://www.w3.org/2003/InkML" xml:id="stk7" contextRef="#ctx0" brushRef="#br0">21264 11874 0,'0'0'161,"-23"0"-105,-72 23-5,25 72 8,-1-1 11,24 24-1,47-94-67,-48 94 63,96 0 5,-25-118 0,95 23-64,-94-23 60,70-47-60,-70 47 62,-1-118-62,-23 95 67,0-143-68,0 48 65,0 24 3,0 70-6,24 48-22,23 70 20,-47-70 3,95 236-65,-48-119 47,-24-117-7,-23 47-40,0-48 57</inkml:trace>
    </iact:actionData>
  </iact:action>
  <iact:action type="add" startTime="127609">
    <iact:property name="dataType"/>
    <iact:actionData xml:id="d8">
      <inkml:trace xmlns:inkml="http://www.w3.org/2003/InkML" xml:id="stk8" contextRef="#ctx0" brushRef="#br0">21760 12157 0,'0'0'4,"0"47"228,0 0-126,0-70-52,0 46 41,24 1-52,-1 23 3,-23-23-46,0 70 59,0 24 7,0-71-7,0-70 30,0-95-24,24 71-60,23-237 57,-23 213-17,23 1 0,-24 70 11,48-24-52,-47 24 45</inkml:trace>
    </iact:actionData>
  </iact:action>
  <iact:action type="add" startTime="129743">
    <iact:property name="dataType"/>
    <iact:actionData xml:id="d9">
      <inkml:trace xmlns:inkml="http://www.w3.org/2003/InkML" xml:id="stk9" contextRef="#ctx0" brushRef="#br0">22256 11756 0,'0'0'6,"0"23"259,0 1-163,0-48-34,0 48 75,47 590-23,-47-591-118,0 95 43,0-94-3,0 23-39,0 24 39,0-48 18,0-93 71,0-25-60,0 72-3,71-95-63,-24 23 64,-24 95-7,48-47-59,47 47 60,-94 0 5,165 94-58,-95-23 44,-47 47 11,-23-23 4,-24-72 1,-71 48-64,24-71 62,-118 47-62,141-47 67,-118 0-67,48 0 62,70 0-9,1 0-56</inkml:trace>
    </iact:actionData>
  </iact:action>
  <iact:action type="add" startTime="133066">
    <iact:property name="dataType"/>
    <iact:actionData xml:id="d10">
      <inkml:trace xmlns:inkml="http://www.w3.org/2003/InkML" xml:id="stk10" contextRef="#ctx0" brushRef="#br0">23270 12535 0,'0'-24'247,"24"0"-125,23-188-115,-23 188 75,-1-94-77,-23 0 77,-23 71 5,-24 94-19,47 48-11,0-25-3,0-46 1,-24 94-52,24-23 38,0 46 2,0-70 6,47-24 0,24-23-3,-47-24 17,141 0-59,24-24 61,-95-23 4,-70 47-2,-1 0-63</inkml:trace>
    </iact:actionData>
  </iact:action>
  <iact:action type="add" startTime="135047">
    <iact:property name="dataType"/>
    <iact:actionData xml:id="d11">
      <inkml:trace xmlns:inkml="http://www.w3.org/2003/InkML" xml:id="stk11" contextRef="#ctx0" brushRef="#br0">24026 11968 0,'0'24'296,"0"46"-196,0-46-57,0 47 17,0 0 9,0 0 0,0-48-68,0 24 66,0 1 3</inkml:trace>
    </iact:actionData>
  </iact:action>
  <iact:action type="add" startTime="136439">
    <iact:property name="dataType"/>
    <iact:actionData xml:id="d12">
      <inkml:trace xmlns:inkml="http://www.w3.org/2003/InkML" xml:id="stk12" contextRef="#ctx0" brushRef="#br0">24073 11165 0</inkml:trace>
    </iact:actionData>
  </iact:action>
  <iact:action type="add" startTime="137582">
    <iact:property name="dataType"/>
    <iact:actionData xml:id="d13">
      <inkml:trace xmlns:inkml="http://www.w3.org/2003/InkML" xml:id="stk13" contextRef="#ctx0" brushRef="#br0">24663 11732 0,'0'24'314,"0"164"-227,0-93-34,0-1 3,0-23-13,0 24 1,0-72-41,0 72 56,0-72 12,0 24-66,0-23 60</inkml:trace>
    </iact:actionData>
  </iact:action>
  <iact:action type="add" startTime="138978">
    <iact:property name="dataType"/>
    <iact:actionData xml:id="d14">
      <inkml:trace xmlns:inkml="http://www.w3.org/2003/InkML" xml:id="stk14" contextRef="#ctx0" brushRef="#br0">24521 12133 0,'24'0'306,"47"0"-199,-24 0-41,-24 0-65,25 0 64</inkml:trace>
    </iact:actionData>
  </iact:action>
  <iact:action type="add" startTime="140365">
    <iact:property name="dataType"/>
    <iact:actionData xml:id="d15">
      <inkml:trace xmlns:inkml="http://www.w3.org/2003/InkML" xml:id="stk15" contextRef="#ctx0" brushRef="#br0">25206 12251 0,'0'0'4,"0"-23"302,23-72-180,-141 72-57,71 23-13,23 0-9,-23 0-45,0 47 41,23-47 2,24 23-42,0 25 52,0 46 13,213 71 5,-190-141-21,237 23-47,-95-47 60,-47 0 0,-71 0 2</inkml:trace>
    </iact:actionData>
  </iact:action>
  <iact:action type="add" startTime="142570">
    <iact:property name="dataType"/>
    <iact:actionData xml:id="d16">
      <inkml:trace xmlns:inkml="http://www.w3.org/2003/InkML" xml:id="stk16" contextRef="#ctx0" brushRef="#br0">25229 12251 0,'0'24'374,"-71"23"-240,48-23-67,23-1 0</inkml:trace>
    </iact:actionData>
  </iact:action>
  <iact:action type="add" startTime="144044">
    <iact:property name="dataType"/>
    <iact:actionData xml:id="d17">
      <inkml:trace xmlns:inkml="http://www.w3.org/2003/InkML" xml:id="stk17" contextRef="#ctx0" brushRef="#br0">26126 11661 0,'0'24'297,"0"141"-191,0-118-62,0-23-42,24 70 53,-1 24 12,24-23 4,-47-72-19,24 48-49,23 24 46,24-25 21,47-46 7,-94-24-23,70 0-51,-70 0 41,46-24-41,1 1 55,-47 23 12</inkml:trace>
    </iact:actionData>
  </iact:action>
  <iact:action type="add" startTime="145825">
    <iact:property name="dataType"/>
    <iact:actionData xml:id="d18">
      <inkml:trace xmlns:inkml="http://www.w3.org/2003/InkML" xml:id="stk18" contextRef="#ctx0" brushRef="#br0">25984 12062 0,'24'0'316,"165"-47"-177,-118 24-84,-1-1 13,-22 24 26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29A80-5358-43BF-B83C-953E254C0F55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DD888-6C27-4D43-B9CC-16A7962B4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3514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228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49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689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381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720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224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33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381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5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03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736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150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0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50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94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20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66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8079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29" r:id="rId6"/>
    <p:sldLayoutId id="2147483735" r:id="rId7"/>
    <p:sldLayoutId id="2147483736" r:id="rId8"/>
    <p:sldLayoutId id="2147483737" r:id="rId9"/>
    <p:sldLayoutId id="2147483738" r:id="rId10"/>
    <p:sldLayoutId id="2147483728" r:id="rId11"/>
    <p:sldLayoutId id="2147483739" r:id="rId12"/>
    <p:sldLayoutId id="2147483744" r:id="rId13"/>
    <p:sldLayoutId id="2147483740" r:id="rId14"/>
    <p:sldLayoutId id="2147483741" r:id="rId15"/>
    <p:sldLayoutId id="2147483742" r:id="rId16"/>
    <p:sldLayoutId id="2147483743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800" i="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microsoft.com/office/2011/relationships/inkAction" Target="../ink/inkAction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84EE78D-D073-41D8-BF59-F9A6AA070A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127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148E94CE-FA8A-4FB9-B919-79949D4B0449}"/>
              </a:ext>
            </a:extLst>
          </p:cNvPr>
          <p:cNvSpPr/>
          <p:nvPr/>
        </p:nvSpPr>
        <p:spPr>
          <a:xfrm>
            <a:off x="2732603" y="2843048"/>
            <a:ext cx="64249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Perfekt</a:t>
            </a:r>
            <a:endParaRPr lang="nl-NL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nl-NL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= voltooid deelwoord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C8ED37-B62C-4B4B-949B-428600721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2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9"/>
    </mc:Choice>
    <mc:Fallback>
      <p:transition spd="slow" advTm="6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0DD6C-5DB0-428B-943C-C612C3002FE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de-DE" dirty="0"/>
              <a:t>Hoe </a:t>
            </a:r>
            <a:r>
              <a:rPr lang="de-DE" dirty="0" err="1"/>
              <a:t>ziet</a:t>
            </a:r>
            <a:r>
              <a:rPr lang="de-DE" dirty="0"/>
              <a:t> </a:t>
            </a:r>
            <a:r>
              <a:rPr lang="de-DE" dirty="0" err="1"/>
              <a:t>het</a:t>
            </a:r>
            <a:r>
              <a:rPr lang="de-DE" dirty="0"/>
              <a:t> </a:t>
            </a:r>
            <a:r>
              <a:rPr lang="de-DE" dirty="0" err="1"/>
              <a:t>voltooid</a:t>
            </a:r>
            <a:r>
              <a:rPr lang="de-DE" dirty="0"/>
              <a:t> </a:t>
            </a:r>
            <a:r>
              <a:rPr lang="de-DE" dirty="0" err="1"/>
              <a:t>deelwoord</a:t>
            </a:r>
            <a:r>
              <a:rPr lang="de-DE" dirty="0"/>
              <a:t> </a:t>
            </a:r>
            <a:r>
              <a:rPr lang="de-DE" dirty="0" err="1"/>
              <a:t>eruit</a:t>
            </a:r>
            <a:r>
              <a:rPr lang="de-DE" dirty="0"/>
              <a:t> in </a:t>
            </a:r>
            <a:r>
              <a:rPr lang="de-DE" dirty="0" err="1"/>
              <a:t>het</a:t>
            </a:r>
            <a:r>
              <a:rPr lang="de-DE" dirty="0"/>
              <a:t> </a:t>
            </a:r>
            <a:r>
              <a:rPr lang="de-DE" dirty="0" err="1"/>
              <a:t>Nederlands</a:t>
            </a:r>
            <a:r>
              <a:rPr lang="de-DE" dirty="0"/>
              <a:t>?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76546A70-9569-4B63-98F1-7001DCE3B3CC}"/>
              </a:ext>
            </a:extLst>
          </p:cNvPr>
          <p:cNvSpPr/>
          <p:nvPr/>
        </p:nvSpPr>
        <p:spPr>
          <a:xfrm>
            <a:off x="5263732" y="2319292"/>
            <a:ext cx="2707690" cy="1793290"/>
          </a:xfrm>
          <a:prstGeom prst="ellipse">
            <a:avLst/>
          </a:prstGeom>
          <a:solidFill>
            <a:srgbClr val="F208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Vorm van het hulpwerkwoord </a:t>
            </a:r>
            <a:r>
              <a:rPr lang="nl-NL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0000"/>
                </a:highlight>
              </a:rPr>
              <a:t>zijn</a:t>
            </a:r>
            <a:endParaRPr lang="nl-NL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000000"/>
              </a:highlight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AF7F8B5E-62B8-4E68-B185-BB1552079EBB}"/>
              </a:ext>
            </a:extLst>
          </p:cNvPr>
          <p:cNvSpPr/>
          <p:nvPr/>
        </p:nvSpPr>
        <p:spPr>
          <a:xfrm>
            <a:off x="554101" y="2249011"/>
            <a:ext cx="2707690" cy="1933852"/>
          </a:xfrm>
          <a:prstGeom prst="ellipse">
            <a:avLst/>
          </a:prstGeom>
          <a:solidFill>
            <a:srgbClr val="FFCC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Vorm van </a:t>
            </a:r>
            <a:r>
              <a:rPr lang="de-DE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het</a:t>
            </a:r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hulp</a:t>
            </a:r>
            <a:r>
              <a:rPr lang="nl-NL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werkwoord</a:t>
            </a:r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b="1" u="sng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0000"/>
                </a:highlight>
              </a:rPr>
              <a:t>hebben</a:t>
            </a:r>
            <a:endParaRPr lang="de-DE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000000"/>
              </a:highlight>
            </a:endParaRPr>
          </a:p>
        </p:txBody>
      </p:sp>
      <p:sp>
        <p:nvSpPr>
          <p:cNvPr id="7" name="Plusteken 6">
            <a:extLst>
              <a:ext uri="{FF2B5EF4-FFF2-40B4-BE49-F238E27FC236}">
                <a16:creationId xmlns:a16="http://schemas.microsoft.com/office/drawing/2014/main" id="{3322C1F7-447E-4E39-9921-A36131EA6C2D}"/>
              </a:ext>
            </a:extLst>
          </p:cNvPr>
          <p:cNvSpPr/>
          <p:nvPr/>
        </p:nvSpPr>
        <p:spPr>
          <a:xfrm>
            <a:off x="3678314" y="4182863"/>
            <a:ext cx="1118586" cy="939553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A57CE0B-7FBD-4907-9389-8A8220B72D32}"/>
              </a:ext>
            </a:extLst>
          </p:cNvPr>
          <p:cNvSpPr/>
          <p:nvPr/>
        </p:nvSpPr>
        <p:spPr>
          <a:xfrm>
            <a:off x="2941467" y="5415379"/>
            <a:ext cx="2592279" cy="12573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Voltooid</a:t>
            </a:r>
            <a:r>
              <a:rPr lang="de-DE" dirty="0"/>
              <a:t> </a:t>
            </a:r>
            <a:r>
              <a:rPr lang="de-DE" dirty="0" err="1"/>
              <a:t>deelwoord</a:t>
            </a:r>
            <a:endParaRPr lang="de-DE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A7BB723-AE98-45AB-991E-42147A3D3F31}"/>
              </a:ext>
            </a:extLst>
          </p:cNvPr>
          <p:cNvSpPr/>
          <p:nvPr/>
        </p:nvSpPr>
        <p:spPr>
          <a:xfrm>
            <a:off x="3719183" y="2869680"/>
            <a:ext cx="1087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Ó</a:t>
            </a:r>
            <a:r>
              <a:rPr lang="nl-NL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F</a:t>
            </a:r>
          </a:p>
        </p:txBody>
      </p:sp>
      <p:sp>
        <p:nvSpPr>
          <p:cNvPr id="10" name="Wolk 9">
            <a:extLst>
              <a:ext uri="{FF2B5EF4-FFF2-40B4-BE49-F238E27FC236}">
                <a16:creationId xmlns:a16="http://schemas.microsoft.com/office/drawing/2014/main" id="{E02C62DF-0E27-4848-A973-60B6C36D47A0}"/>
              </a:ext>
            </a:extLst>
          </p:cNvPr>
          <p:cNvSpPr/>
          <p:nvPr/>
        </p:nvSpPr>
        <p:spPr>
          <a:xfrm>
            <a:off x="8034291" y="3793010"/>
            <a:ext cx="3500761" cy="2803099"/>
          </a:xfrm>
          <a:prstGeom prst="cloud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arenR"/>
            </a:pPr>
            <a:r>
              <a:rPr lang="de-DE" dirty="0" err="1"/>
              <a:t>Ik</a:t>
            </a:r>
            <a:r>
              <a:rPr lang="de-DE" dirty="0"/>
              <a:t> </a:t>
            </a:r>
            <a:r>
              <a:rPr lang="de-DE" dirty="0">
                <a:highlight>
                  <a:srgbClr val="FFCC29"/>
                </a:highlight>
              </a:rPr>
              <a:t>heb</a:t>
            </a:r>
            <a:r>
              <a:rPr lang="de-DE" dirty="0"/>
              <a:t> </a:t>
            </a:r>
            <a:r>
              <a:rPr lang="de-DE" dirty="0">
                <a:highlight>
                  <a:srgbClr val="800080"/>
                </a:highlight>
              </a:rPr>
              <a:t>gekocht</a:t>
            </a:r>
            <a:r>
              <a:rPr lang="de-DE" dirty="0"/>
              <a:t>.</a:t>
            </a:r>
          </a:p>
          <a:p>
            <a:pPr marL="342900" indent="-342900" algn="ctr">
              <a:buAutoNum type="arabicParenR"/>
            </a:pPr>
            <a:r>
              <a:rPr lang="de-DE" dirty="0" err="1"/>
              <a:t>Ik</a:t>
            </a:r>
            <a:r>
              <a:rPr lang="de-DE" dirty="0"/>
              <a:t> </a:t>
            </a:r>
            <a:r>
              <a:rPr lang="de-DE" dirty="0" err="1">
                <a:highlight>
                  <a:srgbClr val="F2085C"/>
                </a:highlight>
              </a:rPr>
              <a:t>ben</a:t>
            </a:r>
            <a:r>
              <a:rPr lang="de-DE" dirty="0"/>
              <a:t> </a:t>
            </a:r>
            <a:r>
              <a:rPr lang="de-DE" dirty="0" err="1">
                <a:highlight>
                  <a:srgbClr val="800080"/>
                </a:highlight>
              </a:rPr>
              <a:t>geweest</a:t>
            </a:r>
            <a:r>
              <a:rPr lang="de-DE" dirty="0"/>
              <a:t>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442DA9E-98A4-448A-840B-138DB0360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6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93"/>
    </mc:Choice>
    <mc:Fallback>
      <p:transition spd="slow" advTm="47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8B1648-122D-47F0-8384-9A4701A1159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de-DE" dirty="0"/>
              <a:t>Hoe werkt </a:t>
            </a:r>
            <a:r>
              <a:rPr lang="de-DE" dirty="0" err="1"/>
              <a:t>het</a:t>
            </a:r>
            <a:r>
              <a:rPr lang="de-DE" dirty="0"/>
              <a:t> nu in </a:t>
            </a:r>
            <a:r>
              <a:rPr lang="de-DE" dirty="0" err="1"/>
              <a:t>het</a:t>
            </a:r>
            <a:r>
              <a:rPr lang="de-DE" dirty="0"/>
              <a:t> </a:t>
            </a:r>
            <a:r>
              <a:rPr lang="de-DE" dirty="0" err="1"/>
              <a:t>Duits</a:t>
            </a:r>
            <a:r>
              <a:rPr lang="de-DE" dirty="0"/>
              <a:t>?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2E11D7EA-9490-4E41-BED5-B0C594C0951E}"/>
              </a:ext>
            </a:extLst>
          </p:cNvPr>
          <p:cNvSpPr/>
          <p:nvPr/>
        </p:nvSpPr>
        <p:spPr>
          <a:xfrm>
            <a:off x="554101" y="2249011"/>
            <a:ext cx="2707690" cy="1933852"/>
          </a:xfrm>
          <a:prstGeom prst="ellipse">
            <a:avLst/>
          </a:prstGeom>
          <a:solidFill>
            <a:srgbClr val="FFCC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Vorm van </a:t>
            </a:r>
            <a:r>
              <a:rPr lang="de-DE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het</a:t>
            </a:r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hulp</a:t>
            </a:r>
            <a:r>
              <a:rPr lang="nl-NL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werkwoord</a:t>
            </a:r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0000"/>
                </a:highlight>
              </a:rPr>
              <a:t>haben</a:t>
            </a:r>
            <a:endParaRPr lang="de-DE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000000"/>
              </a:highlight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BD94BAA3-8869-4C54-8DDD-317CB0A22E6F}"/>
              </a:ext>
            </a:extLst>
          </p:cNvPr>
          <p:cNvSpPr/>
          <p:nvPr/>
        </p:nvSpPr>
        <p:spPr>
          <a:xfrm>
            <a:off x="5263732" y="2319292"/>
            <a:ext cx="2707690" cy="1793290"/>
          </a:xfrm>
          <a:prstGeom prst="ellipse">
            <a:avLst/>
          </a:prstGeom>
          <a:solidFill>
            <a:srgbClr val="F208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Vorm van het hulpwerkwoord </a:t>
            </a:r>
            <a:r>
              <a:rPr lang="nl-NL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0000"/>
                </a:highlight>
              </a:rPr>
              <a:t>sein</a:t>
            </a:r>
            <a:endParaRPr lang="nl-NL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000000"/>
              </a:highlight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69C36A2-5D40-4B97-9DE0-E56CB5C25270}"/>
              </a:ext>
            </a:extLst>
          </p:cNvPr>
          <p:cNvSpPr/>
          <p:nvPr/>
        </p:nvSpPr>
        <p:spPr>
          <a:xfrm>
            <a:off x="3719183" y="2869680"/>
            <a:ext cx="1087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Ó</a:t>
            </a:r>
            <a:r>
              <a:rPr lang="nl-NL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F</a:t>
            </a:r>
          </a:p>
        </p:txBody>
      </p:sp>
      <p:sp>
        <p:nvSpPr>
          <p:cNvPr id="8" name="Plusteken 7">
            <a:extLst>
              <a:ext uri="{FF2B5EF4-FFF2-40B4-BE49-F238E27FC236}">
                <a16:creationId xmlns:a16="http://schemas.microsoft.com/office/drawing/2014/main" id="{B356FBE4-0943-447A-B7A1-97B2CE245785}"/>
              </a:ext>
            </a:extLst>
          </p:cNvPr>
          <p:cNvSpPr/>
          <p:nvPr/>
        </p:nvSpPr>
        <p:spPr>
          <a:xfrm>
            <a:off x="3678314" y="4182863"/>
            <a:ext cx="1118586" cy="939553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E051204-9D5A-49A9-8582-046193ACE538}"/>
              </a:ext>
            </a:extLst>
          </p:cNvPr>
          <p:cNvSpPr/>
          <p:nvPr/>
        </p:nvSpPr>
        <p:spPr>
          <a:xfrm>
            <a:off x="2941467" y="5415379"/>
            <a:ext cx="2592279" cy="12573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Voltooid</a:t>
            </a:r>
            <a:r>
              <a:rPr lang="de-DE" dirty="0"/>
              <a:t> </a:t>
            </a:r>
            <a:r>
              <a:rPr lang="de-DE" dirty="0" err="1"/>
              <a:t>deelwoord</a:t>
            </a:r>
            <a:endParaRPr lang="de-DE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0DA4837-7DB9-4738-B311-CE90FE8A1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0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21"/>
    </mc:Choice>
    <mc:Fallback>
      <p:transition spd="slow" advTm="28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6613D8-795A-4AD4-B836-E6AAA2CEFEE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de-DE" dirty="0"/>
              <a:t>Hoe </a:t>
            </a:r>
            <a:r>
              <a:rPr lang="de-DE" dirty="0" err="1"/>
              <a:t>zien</a:t>
            </a:r>
            <a:r>
              <a:rPr lang="de-DE" dirty="0"/>
              <a:t> de </a:t>
            </a:r>
            <a:r>
              <a:rPr lang="de-DE" dirty="0" err="1"/>
              <a:t>werkwoorden</a:t>
            </a:r>
            <a:r>
              <a:rPr lang="de-DE" dirty="0"/>
              <a:t> ‚‘haben‘‘ en ‚‘sein </a:t>
            </a:r>
            <a:r>
              <a:rPr lang="de-DE" dirty="0" err="1"/>
              <a:t>eruit</a:t>
            </a:r>
            <a:r>
              <a:rPr lang="de-DE" dirty="0"/>
              <a:t>?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795CD288-276F-4DC2-90FB-9588DCBE3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661961"/>
              </p:ext>
            </p:extLst>
          </p:nvPr>
        </p:nvGraphicFramePr>
        <p:xfrm>
          <a:off x="1863324" y="2175604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701865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5411191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1765137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040683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Enkelvoud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haben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sein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796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habe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411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bist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374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er/sie/es/man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ist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954190"/>
                  </a:ext>
                </a:extLst>
              </a:tr>
            </a:tbl>
          </a:graphicData>
        </a:graphic>
      </p:graphicFrame>
      <p:graphicFrame>
        <p:nvGraphicFramePr>
          <p:cNvPr id="8" name="Tabel 4">
            <a:extLst>
              <a:ext uri="{FF2B5EF4-FFF2-40B4-BE49-F238E27FC236}">
                <a16:creationId xmlns:a16="http://schemas.microsoft.com/office/drawing/2014/main" id="{7CBF36F5-FD29-42C1-B044-5E32B41DB6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803805"/>
              </p:ext>
            </p:extLst>
          </p:nvPr>
        </p:nvGraphicFramePr>
        <p:xfrm>
          <a:off x="1863324" y="3658964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701865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5411191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1765137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040683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meervoud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796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wir*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haben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sind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411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ihr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habt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seid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374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Sie/sie*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haben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sind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954190"/>
                  </a:ext>
                </a:extLst>
              </a:tr>
            </a:tbl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8A3E008-5553-4B50-A4C1-196269B2C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7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866"/>
    </mc:Choice>
    <mc:Fallback>
      <p:transition spd="slow" advTm="97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456E8-C431-43A3-86B9-200497D12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48" y="600723"/>
            <a:ext cx="11825056" cy="1257300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de-DE" dirty="0"/>
              <a:t>Hoe vorm je </a:t>
            </a:r>
            <a:r>
              <a:rPr lang="de-DE" dirty="0" err="1"/>
              <a:t>het</a:t>
            </a:r>
            <a:r>
              <a:rPr lang="de-DE" dirty="0"/>
              <a:t> </a:t>
            </a:r>
            <a:r>
              <a:rPr lang="de-DE" dirty="0" err="1"/>
              <a:t>voltooid</a:t>
            </a:r>
            <a:r>
              <a:rPr lang="de-DE" dirty="0"/>
              <a:t> </a:t>
            </a:r>
            <a:r>
              <a:rPr lang="de-DE" dirty="0" err="1"/>
              <a:t>deelwoord</a:t>
            </a:r>
            <a:r>
              <a:rPr lang="de-DE" dirty="0"/>
              <a:t> (Partizip II) in </a:t>
            </a:r>
            <a:r>
              <a:rPr lang="de-DE" dirty="0" err="1"/>
              <a:t>het</a:t>
            </a:r>
            <a:r>
              <a:rPr lang="de-DE" dirty="0"/>
              <a:t> </a:t>
            </a:r>
            <a:r>
              <a:rPr lang="de-DE" dirty="0" err="1"/>
              <a:t>Duits</a:t>
            </a:r>
            <a:r>
              <a:rPr lang="de-DE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2EA238-4AAB-437F-8067-C666401B5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nl-NL" dirty="0">
                <a:solidFill>
                  <a:srgbClr val="FFCC29"/>
                </a:solidFill>
              </a:rPr>
              <a:t>Stam = werkwoord –en</a:t>
            </a:r>
          </a:p>
          <a:p>
            <a:pPr marL="36900" indent="0">
              <a:buNone/>
            </a:pPr>
            <a:r>
              <a:rPr lang="nl-NL" dirty="0"/>
              <a:t>Bijvoorbeeld: </a:t>
            </a:r>
            <a:r>
              <a:rPr lang="nl-NL" dirty="0" err="1">
                <a:solidFill>
                  <a:srgbClr val="00B0F0"/>
                </a:solidFill>
              </a:rPr>
              <a:t>Kaufen</a:t>
            </a:r>
            <a:r>
              <a:rPr lang="nl-NL" dirty="0">
                <a:solidFill>
                  <a:srgbClr val="00B0F0"/>
                </a:solidFill>
              </a:rPr>
              <a:t> – </a:t>
            </a:r>
            <a:r>
              <a:rPr lang="nl-NL" dirty="0" err="1">
                <a:solidFill>
                  <a:srgbClr val="00B0F0"/>
                </a:solidFill>
              </a:rPr>
              <a:t>kauf</a:t>
            </a:r>
            <a:r>
              <a:rPr lang="nl-NL" dirty="0">
                <a:solidFill>
                  <a:srgbClr val="00B0F0"/>
                </a:solidFill>
              </a:rPr>
              <a:t> </a:t>
            </a:r>
            <a:r>
              <a:rPr lang="nl-NL" dirty="0"/>
              <a:t>, </a:t>
            </a:r>
            <a:r>
              <a:rPr lang="nl-NL" dirty="0" err="1">
                <a:solidFill>
                  <a:srgbClr val="CE1CAC"/>
                </a:solidFill>
              </a:rPr>
              <a:t>arbeiten</a:t>
            </a:r>
            <a:r>
              <a:rPr lang="nl-NL" dirty="0">
                <a:solidFill>
                  <a:srgbClr val="CE1CAC"/>
                </a:solidFill>
              </a:rPr>
              <a:t> – </a:t>
            </a:r>
            <a:r>
              <a:rPr lang="nl-NL" dirty="0" err="1">
                <a:solidFill>
                  <a:srgbClr val="CE1CAC"/>
                </a:solidFill>
              </a:rPr>
              <a:t>arbeit</a:t>
            </a:r>
            <a:r>
              <a:rPr lang="nl-NL" dirty="0">
                <a:solidFill>
                  <a:srgbClr val="CE1CAC"/>
                </a:solidFill>
              </a:rPr>
              <a:t> </a:t>
            </a:r>
          </a:p>
          <a:p>
            <a:r>
              <a:rPr lang="nl-NL" dirty="0">
                <a:solidFill>
                  <a:srgbClr val="00B0F0"/>
                </a:solidFill>
              </a:rPr>
              <a:t>Normaal = ge + stam + t</a:t>
            </a:r>
          </a:p>
          <a:p>
            <a:r>
              <a:rPr lang="nl-NL" dirty="0">
                <a:solidFill>
                  <a:srgbClr val="CE1CAC"/>
                </a:solidFill>
              </a:rPr>
              <a:t>d/t regel = ge + stam + et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3330C0BB-485A-4A80-8FFF-4E969F727DF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51320" y="3212280"/>
              <a:ext cx="3492360" cy="178488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3330C0BB-485A-4A80-8FFF-4E969F727D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41960" y="3202920"/>
                <a:ext cx="3511080" cy="1803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153F19-D8A8-4E31-A348-F90578025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5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591"/>
    </mc:Choice>
    <mc:Fallback>
      <p:transition spd="slow" advTm="150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DD08C7-58E3-4A8A-96DF-1A779D50FF5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de-DE" dirty="0"/>
              <a:t>Beispiele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88FA51-C513-4E8E-BDBE-D3D29F92D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de-DE" dirty="0">
                <a:solidFill>
                  <a:schemeClr val="tx1"/>
                </a:solidFill>
              </a:rPr>
              <a:t>1) Ich</a:t>
            </a:r>
            <a:r>
              <a:rPr lang="de-DE" dirty="0">
                <a:solidFill>
                  <a:srgbClr val="00B0F0"/>
                </a:solidFill>
              </a:rPr>
              <a:t> …. </a:t>
            </a:r>
            <a:r>
              <a:rPr lang="de-DE" dirty="0">
                <a:solidFill>
                  <a:schemeClr val="tx1"/>
                </a:solidFill>
              </a:rPr>
              <a:t>ein neues Auto </a:t>
            </a:r>
            <a:r>
              <a:rPr lang="de-DE" dirty="0">
                <a:solidFill>
                  <a:srgbClr val="00B0F0"/>
                </a:solidFill>
              </a:rPr>
              <a:t>…. (kaufen).</a:t>
            </a:r>
          </a:p>
          <a:p>
            <a:pPr marL="36900" indent="0">
              <a:buNone/>
            </a:pPr>
            <a:r>
              <a:rPr lang="de-DE" dirty="0">
                <a:solidFill>
                  <a:schemeClr val="tx1"/>
                </a:solidFill>
              </a:rPr>
              <a:t>2) Ihr</a:t>
            </a:r>
            <a:r>
              <a:rPr lang="de-DE" dirty="0">
                <a:solidFill>
                  <a:srgbClr val="CE1CAC"/>
                </a:solidFill>
              </a:rPr>
              <a:t> …. </a:t>
            </a:r>
            <a:r>
              <a:rPr lang="de-DE" dirty="0">
                <a:solidFill>
                  <a:schemeClr val="tx1"/>
                </a:solidFill>
              </a:rPr>
              <a:t>auf den Bus </a:t>
            </a:r>
            <a:r>
              <a:rPr lang="de-DE" dirty="0">
                <a:solidFill>
                  <a:srgbClr val="CE1CAC"/>
                </a:solidFill>
              </a:rPr>
              <a:t>…. (warten).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AE0088-708E-459A-92A4-258FCF6CB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14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1494">
        <p159:morph option="byObject"/>
      </p:transition>
    </mc:Choice>
    <mc:Fallback>
      <p:transition spd="slow" advTm="51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71409-252C-4AF4-A9D4-3424ED8C6A7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de-DE" dirty="0"/>
              <a:t>Lösungen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4DBDCC-620A-4F1F-BB70-39D4960C6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de-DE" dirty="0">
                <a:solidFill>
                  <a:srgbClr val="00B0F0"/>
                </a:solidFill>
              </a:rPr>
              <a:t>Lösung 1: </a:t>
            </a:r>
            <a:r>
              <a:rPr lang="de-DE" dirty="0">
                <a:solidFill>
                  <a:schemeClr val="tx1"/>
                </a:solidFill>
              </a:rPr>
              <a:t>Ich </a:t>
            </a:r>
            <a:r>
              <a:rPr lang="de-DE" dirty="0">
                <a:solidFill>
                  <a:srgbClr val="00B0F0"/>
                </a:solidFill>
              </a:rPr>
              <a:t>habe </a:t>
            </a:r>
            <a:r>
              <a:rPr lang="de-DE" dirty="0">
                <a:solidFill>
                  <a:schemeClr val="tx1"/>
                </a:solidFill>
              </a:rPr>
              <a:t>ein neues Auto </a:t>
            </a:r>
            <a:r>
              <a:rPr lang="de-DE" dirty="0">
                <a:solidFill>
                  <a:srgbClr val="00B0F0"/>
                </a:solidFill>
              </a:rPr>
              <a:t>gekauft.</a:t>
            </a:r>
          </a:p>
          <a:p>
            <a:pPr marL="36900" indent="0">
              <a:buNone/>
            </a:pPr>
            <a:r>
              <a:rPr lang="de-DE" dirty="0">
                <a:solidFill>
                  <a:srgbClr val="CE1CAC"/>
                </a:solidFill>
              </a:rPr>
              <a:t>Lösung 2: </a:t>
            </a:r>
            <a:r>
              <a:rPr lang="de-DE" dirty="0">
                <a:solidFill>
                  <a:schemeClr val="tx1"/>
                </a:solidFill>
              </a:rPr>
              <a:t>Ihr</a:t>
            </a:r>
            <a:r>
              <a:rPr lang="de-DE" dirty="0">
                <a:solidFill>
                  <a:srgbClr val="CE1CAC"/>
                </a:solidFill>
              </a:rPr>
              <a:t> habt </a:t>
            </a:r>
            <a:r>
              <a:rPr lang="de-DE" dirty="0">
                <a:solidFill>
                  <a:schemeClr val="tx1"/>
                </a:solidFill>
              </a:rPr>
              <a:t>auf den Bus </a:t>
            </a:r>
            <a:r>
              <a:rPr lang="de-DE" dirty="0">
                <a:solidFill>
                  <a:srgbClr val="CE1CAC"/>
                </a:solidFill>
              </a:rPr>
              <a:t>gewartet.</a:t>
            </a:r>
          </a:p>
          <a:p>
            <a:pPr marL="36900" indent="0">
              <a:buNone/>
            </a:pPr>
            <a:endParaRPr lang="de-D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04ED7A-8EBA-448A-B9DA-AAD97397F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75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27"/>
    </mc:Choice>
    <mc:Fallback>
      <p:transition spd="slow" advTm="84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AA9277-A000-49FC-B3C3-9A8A45237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536054"/>
            <a:ext cx="10353762" cy="1257300"/>
          </a:xfrm>
          <a:solidFill>
            <a:schemeClr val="accent3"/>
          </a:solidFill>
        </p:spPr>
        <p:txBody>
          <a:bodyPr/>
          <a:lstStyle/>
          <a:p>
            <a:r>
              <a:rPr lang="de-DE" dirty="0"/>
              <a:t>Ende des Videos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87C90E-389C-488B-B494-0F40B5B06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0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28"/>
    </mc:Choice>
    <mc:Fallback>
      <p:transition spd="slow" advTm="29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DarkSeedLeftStep">
      <a:dk1>
        <a:srgbClr val="000000"/>
      </a:dk1>
      <a:lt1>
        <a:srgbClr val="FFFFFF"/>
      </a:lt1>
      <a:dk2>
        <a:srgbClr val="323B22"/>
      </a:dk2>
      <a:lt2>
        <a:srgbClr val="E8E2E4"/>
      </a:lt2>
      <a:accent1>
        <a:srgbClr val="46B389"/>
      </a:accent1>
      <a:accent2>
        <a:srgbClr val="3BB152"/>
      </a:accent2>
      <a:accent3>
        <a:srgbClr val="5EB246"/>
      </a:accent3>
      <a:accent4>
        <a:srgbClr val="85AF3A"/>
      </a:accent4>
      <a:accent5>
        <a:srgbClr val="A9A342"/>
      </a:accent5>
      <a:accent6>
        <a:srgbClr val="B1793B"/>
      </a:accent6>
      <a:hlink>
        <a:srgbClr val="7E882D"/>
      </a:hlink>
      <a:folHlink>
        <a:srgbClr val="828282"/>
      </a:folHlink>
    </a:clrScheme>
    <a:fontScheme name="Slate">
      <a:maj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Microsoft Office PowerPoint</Application>
  <PresentationFormat>Breedbeeld</PresentationFormat>
  <Paragraphs>49</Paragraphs>
  <Slides>8</Slides>
  <Notes>0</Notes>
  <HiddenSlides>0</HiddenSlides>
  <MMClips>8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Calibri</vt:lpstr>
      <vt:lpstr>Goudy Old Style</vt:lpstr>
      <vt:lpstr>Wingdings 2</vt:lpstr>
      <vt:lpstr>SlateVTI</vt:lpstr>
      <vt:lpstr>PowerPoint-presentatie</vt:lpstr>
      <vt:lpstr>Hoe ziet het voltooid deelwoord eruit in het Nederlands?</vt:lpstr>
      <vt:lpstr>Hoe werkt het nu in het Duits?</vt:lpstr>
      <vt:lpstr>Hoe zien de werkwoorden ‚‘haben‘‘ en ‚‘sein eruit?</vt:lpstr>
      <vt:lpstr>Hoe vorm je het voltooid deelwoord (Partizip II) in het Duits?</vt:lpstr>
      <vt:lpstr>Beispiele</vt:lpstr>
      <vt:lpstr>Lösungen</vt:lpstr>
      <vt:lpstr>Ende des Videos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Patrick D</dc:creator>
  <cp:lastModifiedBy>Patrick D</cp:lastModifiedBy>
  <cp:revision>8</cp:revision>
  <dcterms:created xsi:type="dcterms:W3CDTF">2020-03-24T09:17:35Z</dcterms:created>
  <dcterms:modified xsi:type="dcterms:W3CDTF">2020-03-24T10:46:21Z</dcterms:modified>
</cp:coreProperties>
</file>